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1" autoAdjust="0"/>
    <p:restoredTop sz="94660"/>
  </p:normalViewPr>
  <p:slideViewPr>
    <p:cSldViewPr snapToGrid="0">
      <p:cViewPr varScale="1">
        <p:scale>
          <a:sx n="106" d="100"/>
          <a:sy n="106" d="100"/>
        </p:scale>
        <p:origin x="1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D6ABCA-FDE5-429E-AC7D-5903838595C2}" type="datetimeFigureOut">
              <a:rPr lang="en-US" smtClean="0"/>
              <a:t>3/6/2022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F2DD3F-C54A-4ADC-BB01-76D8AFD64F83}" type="slidenum">
              <a:rPr lang="en-US" smtClean="0"/>
              <a:t>‹#›</a:t>
            </a:fld>
            <a:endParaRPr lang="en-US"/>
          </a:p>
        </p:txBody>
      </p:sp>
    </p:spTree>
    <p:extLst>
      <p:ext uri="{BB962C8B-B14F-4D97-AF65-F5344CB8AC3E}">
        <p14:creationId xmlns:p14="http://schemas.microsoft.com/office/powerpoint/2010/main" val="2274925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4F2C51-48AD-45CA-9151-1D5CF70A349E}"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22277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0D39792E-4CCF-4245-BD64-FFEDD64E1BDE}" type="datetime1">
              <a:rPr lang="en-US" smtClean="0"/>
              <a:t>3/6/2022</a:t>
            </a:fld>
            <a:endParaRPr lang="en-US"/>
          </a:p>
        </p:txBody>
      </p:sp>
      <p:sp>
        <p:nvSpPr>
          <p:cNvPr id="4" name="Footer Placeholder 3"/>
          <p:cNvSpPr>
            <a:spLocks noGrp="1"/>
          </p:cNvSpPr>
          <p:nvPr>
            <p:ph type="ftr" sz="quarter" idx="11"/>
          </p:nvPr>
        </p:nvSpPr>
        <p:spPr/>
        <p:txBody>
          <a:bodyPr/>
          <a:lstStyle/>
          <a:p>
            <a:r>
              <a:rPr lang="en-US"/>
              <a:t>Created by Haywood Dillahunt 5/27/2018</a:t>
            </a:r>
          </a:p>
        </p:txBody>
      </p:sp>
      <p:sp>
        <p:nvSpPr>
          <p:cNvPr id="5" name="Slide Number Placeholder 4"/>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3613337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D39005-FC98-4341-9263-1949AB8E41E3}"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3718332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DB4D31-06FF-4334-BBED-EAC6788A48DF}"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29332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625B74-F0F3-4E6E-BF6B-776C7C0D76EA}"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923862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1DAD7B-161B-4AAC-9A1A-73C603F3ED39}"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76787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94338E-F11C-436D-AE2C-064F9621218B}"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3078095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A3CEFA-E2CD-4B2A-95B3-9BBDD289366E}"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2838155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CB2688-612E-465D-8073-655628EADA6A}"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2570471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F39FD9-77F6-4E0F-8A1F-C36064AF2B3F}"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59720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1096F8-87AB-4985-9E55-409E23DED0E1}" type="datetime1">
              <a:rPr lang="en-US" smtClean="0"/>
              <a:t>3/6/2022</a:t>
            </a:fld>
            <a:endParaRPr lang="en-US"/>
          </a:p>
        </p:txBody>
      </p:sp>
      <p:sp>
        <p:nvSpPr>
          <p:cNvPr id="5" name="Footer Placeholder 4"/>
          <p:cNvSpPr>
            <a:spLocks noGrp="1"/>
          </p:cNvSpPr>
          <p:nvPr>
            <p:ph type="ftr" sz="quarter" idx="11"/>
          </p:nvPr>
        </p:nvSpPr>
        <p:spPr/>
        <p:txBody>
          <a:bodyPr/>
          <a:lstStyle/>
          <a:p>
            <a:r>
              <a:rPr lang="en-US"/>
              <a:t>Created by Haywood Dillahunt 5/27/2018</a:t>
            </a:r>
          </a:p>
        </p:txBody>
      </p:sp>
      <p:sp>
        <p:nvSpPr>
          <p:cNvPr id="6" name="Slide Number Placeholder 5"/>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51642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85ED7C-D86A-4407-AF2F-E20CD6A4CD1C}" type="datetime1">
              <a:rPr lang="en-US" smtClean="0"/>
              <a:t>3/6/2022</a:t>
            </a:fld>
            <a:endParaRPr lang="en-US"/>
          </a:p>
        </p:txBody>
      </p:sp>
      <p:sp>
        <p:nvSpPr>
          <p:cNvPr id="6" name="Footer Placeholder 5"/>
          <p:cNvSpPr>
            <a:spLocks noGrp="1"/>
          </p:cNvSpPr>
          <p:nvPr>
            <p:ph type="ftr" sz="quarter" idx="11"/>
          </p:nvPr>
        </p:nvSpPr>
        <p:spPr/>
        <p:txBody>
          <a:bodyPr/>
          <a:lstStyle/>
          <a:p>
            <a:r>
              <a:rPr lang="en-US"/>
              <a:t>Created by Haywood Dillahunt 5/27/2018</a:t>
            </a:r>
          </a:p>
        </p:txBody>
      </p:sp>
      <p:sp>
        <p:nvSpPr>
          <p:cNvPr id="7" name="Slide Number Placeholder 6"/>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408965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B4055D-DADF-4046-954C-AF2B8F8D1242}" type="datetime1">
              <a:rPr lang="en-US" smtClean="0"/>
              <a:t>3/6/2022</a:t>
            </a:fld>
            <a:endParaRPr lang="en-US"/>
          </a:p>
        </p:txBody>
      </p:sp>
      <p:sp>
        <p:nvSpPr>
          <p:cNvPr id="8" name="Footer Placeholder 7"/>
          <p:cNvSpPr>
            <a:spLocks noGrp="1"/>
          </p:cNvSpPr>
          <p:nvPr>
            <p:ph type="ftr" sz="quarter" idx="11"/>
          </p:nvPr>
        </p:nvSpPr>
        <p:spPr/>
        <p:txBody>
          <a:bodyPr/>
          <a:lstStyle/>
          <a:p>
            <a:r>
              <a:rPr lang="en-US"/>
              <a:t>Created by Haywood Dillahunt 5/27/2018</a:t>
            </a:r>
          </a:p>
        </p:txBody>
      </p:sp>
      <p:sp>
        <p:nvSpPr>
          <p:cNvPr id="9" name="Slide Number Placeholder 8"/>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3531852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BFE13A-F2B7-4A5D-A36A-4A1B22E09AB8}" type="datetime1">
              <a:rPr lang="en-US" smtClean="0"/>
              <a:t>3/6/2022</a:t>
            </a:fld>
            <a:endParaRPr lang="en-US"/>
          </a:p>
        </p:txBody>
      </p:sp>
      <p:sp>
        <p:nvSpPr>
          <p:cNvPr id="4" name="Footer Placeholder 3"/>
          <p:cNvSpPr>
            <a:spLocks noGrp="1"/>
          </p:cNvSpPr>
          <p:nvPr>
            <p:ph type="ftr" sz="quarter" idx="11"/>
          </p:nvPr>
        </p:nvSpPr>
        <p:spPr/>
        <p:txBody>
          <a:bodyPr/>
          <a:lstStyle/>
          <a:p>
            <a:r>
              <a:rPr lang="en-US"/>
              <a:t>Created by Haywood Dillahunt 5/27/2018</a:t>
            </a:r>
          </a:p>
        </p:txBody>
      </p:sp>
      <p:sp>
        <p:nvSpPr>
          <p:cNvPr id="5" name="Slide Number Placeholder 4"/>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2612406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8DBDE5-0301-47BB-AAC0-AC9AD9825F54}" type="datetime1">
              <a:rPr lang="en-US" smtClean="0"/>
              <a:t>3/6/2022</a:t>
            </a:fld>
            <a:endParaRPr lang="en-US"/>
          </a:p>
        </p:txBody>
      </p:sp>
      <p:sp>
        <p:nvSpPr>
          <p:cNvPr id="3" name="Footer Placeholder 2"/>
          <p:cNvSpPr>
            <a:spLocks noGrp="1"/>
          </p:cNvSpPr>
          <p:nvPr>
            <p:ph type="ftr" sz="quarter" idx="11"/>
          </p:nvPr>
        </p:nvSpPr>
        <p:spPr/>
        <p:txBody>
          <a:bodyPr/>
          <a:lstStyle/>
          <a:p>
            <a:r>
              <a:rPr lang="en-US"/>
              <a:t>Created by Haywood Dillahunt 5/27/2018</a:t>
            </a:r>
          </a:p>
        </p:txBody>
      </p:sp>
      <p:sp>
        <p:nvSpPr>
          <p:cNvPr id="4" name="Slide Number Placeholder 3"/>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783109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87626C1-7522-4AA4-8108-686F40E91123}" type="datetime1">
              <a:rPr lang="en-US" smtClean="0"/>
              <a:t>3/6/2022</a:t>
            </a:fld>
            <a:endParaRPr lang="en-US"/>
          </a:p>
        </p:txBody>
      </p:sp>
      <p:sp>
        <p:nvSpPr>
          <p:cNvPr id="6" name="Footer Placeholder 5"/>
          <p:cNvSpPr>
            <a:spLocks noGrp="1"/>
          </p:cNvSpPr>
          <p:nvPr>
            <p:ph type="ftr" sz="quarter" idx="11"/>
          </p:nvPr>
        </p:nvSpPr>
        <p:spPr/>
        <p:txBody>
          <a:bodyPr/>
          <a:lstStyle/>
          <a:p>
            <a:r>
              <a:rPr lang="en-US"/>
              <a:t>Created by Haywood Dillahunt 5/27/2018</a:t>
            </a:r>
          </a:p>
        </p:txBody>
      </p:sp>
      <p:sp>
        <p:nvSpPr>
          <p:cNvPr id="7" name="Slide Number Placeholder 6"/>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2411570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CB35079-BA52-44BA-A9A5-E9720027F0AC}" type="datetime1">
              <a:rPr lang="en-US" smtClean="0"/>
              <a:t>3/6/2022</a:t>
            </a:fld>
            <a:endParaRPr lang="en-US"/>
          </a:p>
        </p:txBody>
      </p:sp>
      <p:sp>
        <p:nvSpPr>
          <p:cNvPr id="6" name="Footer Placeholder 5"/>
          <p:cNvSpPr>
            <a:spLocks noGrp="1"/>
          </p:cNvSpPr>
          <p:nvPr>
            <p:ph type="ftr" sz="quarter" idx="11"/>
          </p:nvPr>
        </p:nvSpPr>
        <p:spPr/>
        <p:txBody>
          <a:bodyPr/>
          <a:lstStyle/>
          <a:p>
            <a:r>
              <a:rPr lang="en-US"/>
              <a:t>Created by Haywood Dillahunt 5/27/2018</a:t>
            </a:r>
          </a:p>
        </p:txBody>
      </p:sp>
      <p:sp>
        <p:nvSpPr>
          <p:cNvPr id="7" name="Slide Number Placeholder 6"/>
          <p:cNvSpPr>
            <a:spLocks noGrp="1"/>
          </p:cNvSpPr>
          <p:nvPr>
            <p:ph type="sldNum" sz="quarter" idx="12"/>
          </p:nvPr>
        </p:nvSpPr>
        <p:spPr/>
        <p:txBody>
          <a:bodyPr/>
          <a:lstStyle/>
          <a:p>
            <a:fld id="{E8ACF1D4-B85A-4A65-BF75-CD2B1CA25556}" type="slidenum">
              <a:rPr lang="en-US" smtClean="0"/>
              <a:t>‹#›</a:t>
            </a:fld>
            <a:endParaRPr lang="en-US"/>
          </a:p>
        </p:txBody>
      </p:sp>
    </p:spTree>
    <p:extLst>
      <p:ext uri="{BB962C8B-B14F-4D97-AF65-F5344CB8AC3E}">
        <p14:creationId xmlns:p14="http://schemas.microsoft.com/office/powerpoint/2010/main" val="3535834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66C5946-0689-4119-8E03-16B95110A4AE}" type="datetime1">
              <a:rPr lang="en-US" smtClean="0"/>
              <a:t>3/6/2022</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en-US"/>
              <a:t>Created by Haywood Dillahunt 5/27/2018</a:t>
            </a: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8ACF1D4-B85A-4A65-BF75-CD2B1CA25556}" type="slidenum">
              <a:rPr lang="en-US" smtClean="0"/>
              <a:t>‹#›</a:t>
            </a:fld>
            <a:endParaRPr lang="en-US"/>
          </a:p>
        </p:txBody>
      </p:sp>
    </p:spTree>
    <p:extLst>
      <p:ext uri="{BB962C8B-B14F-4D97-AF65-F5344CB8AC3E}">
        <p14:creationId xmlns:p14="http://schemas.microsoft.com/office/powerpoint/2010/main" val="163613798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2FD686-70F2-4D93-A37B-227AA0B6F30F}"/>
              </a:ext>
            </a:extLst>
          </p:cNvPr>
          <p:cNvSpPr>
            <a:spLocks noGrp="1"/>
          </p:cNvSpPr>
          <p:nvPr>
            <p:ph type="ctrTitle"/>
          </p:nvPr>
        </p:nvSpPr>
        <p:spPr>
          <a:xfrm>
            <a:off x="363749" y="300790"/>
            <a:ext cx="7745535" cy="5847348"/>
          </a:xfrm>
        </p:spPr>
        <p:txBody>
          <a:bodyPr>
            <a:noAutofit/>
          </a:bodyPr>
          <a:lstStyle/>
          <a:p>
            <a:r>
              <a:rPr lang="en-US" sz="17500" dirty="0">
                <a:latin typeface="Arial Black" panose="020B0A04020102020204" pitchFamily="34" charset="0"/>
              </a:rPr>
              <a:t>THE “RIM”</a:t>
            </a:r>
          </a:p>
        </p:txBody>
      </p:sp>
      <p:pic>
        <p:nvPicPr>
          <p:cNvPr id="5" name="Picture 4">
            <a:extLst>
              <a:ext uri="{FF2B5EF4-FFF2-40B4-BE49-F238E27FC236}">
                <a16:creationId xmlns:a16="http://schemas.microsoft.com/office/drawing/2014/main" xmlns="" id="{602B5BB1-870A-4F1A-8445-0A0675DE5680}"/>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8241631" y="397043"/>
            <a:ext cx="3485019" cy="3308684"/>
          </a:xfrm>
          <a:prstGeom prst="rect">
            <a:avLst/>
          </a:prstGeom>
        </p:spPr>
      </p:pic>
      <p:sp>
        <p:nvSpPr>
          <p:cNvPr id="3" name="Footer Placeholder 2">
            <a:extLst>
              <a:ext uri="{FF2B5EF4-FFF2-40B4-BE49-F238E27FC236}">
                <a16:creationId xmlns:a16="http://schemas.microsoft.com/office/drawing/2014/main" xmlns="" id="{0C265231-76E4-457B-82A1-F441D02952EF}"/>
              </a:ext>
            </a:extLst>
          </p:cNvPr>
          <p:cNvSpPr>
            <a:spLocks noGrp="1"/>
          </p:cNvSpPr>
          <p:nvPr>
            <p:ph type="ftr" sz="quarter" idx="11"/>
          </p:nvPr>
        </p:nvSpPr>
        <p:spPr/>
        <p:txBody>
          <a:bodyPr/>
          <a:lstStyle/>
          <a:p>
            <a:r>
              <a:rPr lang="en-US" b="1" dirty="0">
                <a:solidFill>
                  <a:schemeClr val="tx1"/>
                </a:solidFill>
                <a:latin typeface="Albertus Extra Bold" panose="020E0802040304020204" pitchFamily="34" charset="0"/>
              </a:rPr>
              <a:t>Created by Haywood Dillahunt 5/27/2018</a:t>
            </a:r>
          </a:p>
        </p:txBody>
      </p:sp>
      <p:pic>
        <p:nvPicPr>
          <p:cNvPr id="9" name="Picture 8" descr="A close up of a logo&#10;&#10;Description automatically generated">
            <a:extLst>
              <a:ext uri="{FF2B5EF4-FFF2-40B4-BE49-F238E27FC236}">
                <a16:creationId xmlns:a16="http://schemas.microsoft.com/office/drawing/2014/main" xmlns="" id="{EA715249-18A6-6348-8196-BCE600B04C8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109284" y="2522158"/>
            <a:ext cx="3971182" cy="5138840"/>
          </a:xfrm>
          <a:prstGeom prst="rect">
            <a:avLst/>
          </a:prstGeom>
        </p:spPr>
      </p:pic>
    </p:spTree>
    <p:extLst>
      <p:ext uri="{BB962C8B-B14F-4D97-AF65-F5344CB8AC3E}">
        <p14:creationId xmlns:p14="http://schemas.microsoft.com/office/powerpoint/2010/main" val="111041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00995D63-40B4-4680-BE3F-79B58ECA3620}"/>
              </a:ext>
            </a:extLst>
          </p:cNvPr>
          <p:cNvSpPr/>
          <p:nvPr/>
        </p:nvSpPr>
        <p:spPr>
          <a:xfrm>
            <a:off x="0" y="248470"/>
            <a:ext cx="12192000" cy="923330"/>
          </a:xfrm>
          <a:prstGeom prst="rect">
            <a:avLst/>
          </a:prstGeom>
        </p:spPr>
        <p:txBody>
          <a:bodyPr wrap="square">
            <a:spAutoFit/>
          </a:bodyPr>
          <a:lstStyle/>
          <a:p>
            <a:pPr algn="ctr"/>
            <a:r>
              <a:rPr lang="en-US" sz="2800" b="1" dirty="0">
                <a:solidFill>
                  <a:schemeClr val="bg1"/>
                </a:solidFill>
                <a:latin typeface="Goudy Stout" panose="0202090407030B020401" pitchFamily="18" charset="0"/>
              </a:rPr>
              <a:t>WORKING OUTSIDE THE DIAMOND</a:t>
            </a:r>
          </a:p>
          <a:p>
            <a:pPr algn="ctr"/>
            <a:r>
              <a:rPr lang="en-US" sz="2600" b="1" dirty="0">
                <a:latin typeface="Goudy Stout" panose="0202090407030B020401" pitchFamily="18" charset="0"/>
              </a:rPr>
              <a:t>BASE UMPIRE MECHANIC</a:t>
            </a:r>
            <a:endParaRPr lang="en-US" dirty="0"/>
          </a:p>
        </p:txBody>
      </p:sp>
      <p:sp>
        <p:nvSpPr>
          <p:cNvPr id="4" name="TextBox 3">
            <a:extLst>
              <a:ext uri="{FF2B5EF4-FFF2-40B4-BE49-F238E27FC236}">
                <a16:creationId xmlns:a16="http://schemas.microsoft.com/office/drawing/2014/main" xmlns="" id="{FFD1D611-ECFE-4F67-AFC6-62F8CDC9DF63}"/>
              </a:ext>
            </a:extLst>
          </p:cNvPr>
          <p:cNvSpPr txBox="1"/>
          <p:nvPr/>
        </p:nvSpPr>
        <p:spPr>
          <a:xfrm>
            <a:off x="204537" y="1323474"/>
            <a:ext cx="11718758" cy="2954655"/>
          </a:xfrm>
          <a:prstGeom prst="rect">
            <a:avLst/>
          </a:prstGeom>
          <a:noFill/>
        </p:spPr>
        <p:txBody>
          <a:bodyPr wrap="square" rtlCol="0">
            <a:spAutoFit/>
          </a:bodyPr>
          <a:lstStyle/>
          <a:p>
            <a:r>
              <a:rPr lang="en-US" sz="3000" dirty="0">
                <a:solidFill>
                  <a:schemeClr val="bg1"/>
                </a:solidFill>
                <a:latin typeface="Goudy Stout" panose="0202090407030B020401" pitchFamily="18" charset="0"/>
              </a:rPr>
              <a:t>Why:</a:t>
            </a:r>
          </a:p>
          <a:p>
            <a:pPr marL="800100" lvl="1" indent="-511175">
              <a:buBlip>
                <a:blip r:embed="rId2"/>
              </a:buBlip>
            </a:pPr>
            <a:r>
              <a:rPr lang="en-US" sz="2600" b="1" dirty="0">
                <a:solidFill>
                  <a:srgbClr val="FFFF00"/>
                </a:solidFill>
                <a:latin typeface="Arial Black" panose="020B0A04020102020204" pitchFamily="34" charset="0"/>
              </a:rPr>
              <a:t>Inside / Outside Theory may put you in harms way!</a:t>
            </a:r>
          </a:p>
          <a:p>
            <a:pPr marL="800100" lvl="1" indent="-511175">
              <a:buBlip>
                <a:blip r:embed="rId2"/>
              </a:buBlip>
            </a:pPr>
            <a:r>
              <a:rPr lang="en-US" sz="2600" b="1" dirty="0">
                <a:solidFill>
                  <a:srgbClr val="FFFF00"/>
                </a:solidFill>
                <a:latin typeface="Arial Black" panose="020B0A04020102020204" pitchFamily="34" charset="0"/>
              </a:rPr>
              <a:t>Keep the ball in Front of you!</a:t>
            </a:r>
          </a:p>
          <a:p>
            <a:pPr marL="800100" lvl="1" indent="-511175">
              <a:buBlip>
                <a:blip r:embed="rId2"/>
              </a:buBlip>
            </a:pPr>
            <a:r>
              <a:rPr lang="en-US" sz="2600" b="1" dirty="0">
                <a:solidFill>
                  <a:srgbClr val="FFFF00"/>
                </a:solidFill>
                <a:latin typeface="Arial Black" panose="020B0A04020102020204" pitchFamily="34" charset="0"/>
              </a:rPr>
              <a:t>Umpire keeps sight of the ball. </a:t>
            </a:r>
          </a:p>
          <a:p>
            <a:pPr marL="800100" lvl="1" indent="-511175">
              <a:buBlip>
                <a:blip r:embed="rId2"/>
              </a:buBlip>
            </a:pPr>
            <a:r>
              <a:rPr lang="en-US" sz="2600" b="1" dirty="0">
                <a:solidFill>
                  <a:srgbClr val="FFFF00"/>
                </a:solidFill>
                <a:latin typeface="Arial Black" panose="020B0A04020102020204" pitchFamily="34" charset="0"/>
              </a:rPr>
              <a:t>Umpires can judges the best position to umpire the play!</a:t>
            </a:r>
          </a:p>
          <a:p>
            <a:pPr marL="800100" lvl="1" indent="-511175">
              <a:buBlip>
                <a:blip r:embed="rId2"/>
              </a:buBlip>
            </a:pPr>
            <a:r>
              <a:rPr lang="en-US" sz="2600" b="1" dirty="0">
                <a:solidFill>
                  <a:srgbClr val="FFFF00"/>
                </a:solidFill>
                <a:latin typeface="Arial Black" panose="020B0A04020102020204" pitchFamily="34" charset="0"/>
              </a:rPr>
              <a:t>Keep Umpires Safe!</a:t>
            </a:r>
          </a:p>
          <a:p>
            <a:pPr marL="800100" lvl="1" indent="-511175">
              <a:buBlip>
                <a:blip r:embed="rId2"/>
              </a:buBlip>
            </a:pPr>
            <a:r>
              <a:rPr lang="en-US" sz="2600" b="1" dirty="0">
                <a:solidFill>
                  <a:srgbClr val="FFFF00"/>
                </a:solidFill>
                <a:latin typeface="Arial Black" panose="020B0A04020102020204" pitchFamily="34" charset="0"/>
              </a:rPr>
              <a:t>Put the Umpire Ahead of the Runner!</a:t>
            </a:r>
          </a:p>
        </p:txBody>
      </p:sp>
      <p:pic>
        <p:nvPicPr>
          <p:cNvPr id="1026" name="Picture 2" descr="https://tse4.mm.bing.net/th?id=OIP.aiMxiDgbJ1R5N23zaHlzpQAAAA&amp;pid=15.1&amp;P=0&amp;w=192&amp;h=162">
            <a:extLst>
              <a:ext uri="{FF2B5EF4-FFF2-40B4-BE49-F238E27FC236}">
                <a16:creationId xmlns:a16="http://schemas.microsoft.com/office/drawing/2014/main" xmlns="" id="{748EF6D2-CA0C-4E9D-B0CB-CC1B8B560336}"/>
              </a:ext>
            </a:extLst>
          </p:cNvPr>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a:ext>
            </a:extLst>
          </a:blip>
          <a:srcRect/>
          <a:stretch>
            <a:fillRect/>
          </a:stretch>
        </p:blipFill>
        <p:spPr bwMode="auto">
          <a:xfrm>
            <a:off x="4032585" y="4216574"/>
            <a:ext cx="4126831" cy="2392956"/>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xmlns="" id="{A44507E6-FB73-4096-AFEE-837C8D198AFE}"/>
              </a:ext>
            </a:extLst>
          </p:cNvPr>
          <p:cNvSpPr>
            <a:spLocks noGrp="1"/>
          </p:cNvSpPr>
          <p:nvPr>
            <p:ph type="ftr" sz="quarter" idx="11"/>
          </p:nvPr>
        </p:nvSpPr>
        <p:spPr/>
        <p:txBody>
          <a:bodyPr/>
          <a:lstStyle/>
          <a:p>
            <a:r>
              <a:rPr lang="en-US" dirty="0">
                <a:solidFill>
                  <a:schemeClr val="tx1"/>
                </a:solidFill>
                <a:latin typeface="Albertus Extra Bold" panose="020E0802040304020204" pitchFamily="34" charset="0"/>
              </a:rPr>
              <a:t>Created by Haywood Dillahunt 5/27/2018</a:t>
            </a:r>
          </a:p>
        </p:txBody>
      </p:sp>
    </p:spTree>
    <p:extLst>
      <p:ext uri="{BB962C8B-B14F-4D97-AF65-F5344CB8AC3E}">
        <p14:creationId xmlns:p14="http://schemas.microsoft.com/office/powerpoint/2010/main" val="2768094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1AD820F-F8E0-4025-A8D5-D152AFBCD4D1}"/>
              </a:ext>
            </a:extLst>
          </p:cNvPr>
          <p:cNvSpPr txBox="1"/>
          <p:nvPr/>
        </p:nvSpPr>
        <p:spPr>
          <a:xfrm>
            <a:off x="312821" y="204537"/>
            <a:ext cx="11514221" cy="1015663"/>
          </a:xfrm>
          <a:prstGeom prst="rect">
            <a:avLst/>
          </a:prstGeom>
          <a:noFill/>
        </p:spPr>
        <p:txBody>
          <a:bodyPr wrap="square" rtlCol="0">
            <a:spAutoFit/>
          </a:bodyPr>
          <a:lstStyle/>
          <a:p>
            <a:pPr algn="ctr"/>
            <a:r>
              <a:rPr lang="en-US" sz="6000" b="1" u="sng" dirty="0">
                <a:latin typeface="Goudy Stout" panose="0202090407030B020401" pitchFamily="18" charset="0"/>
              </a:rPr>
              <a:t>mechanics</a:t>
            </a:r>
          </a:p>
        </p:txBody>
      </p:sp>
      <p:sp>
        <p:nvSpPr>
          <p:cNvPr id="3" name="TextBox 2">
            <a:extLst>
              <a:ext uri="{FF2B5EF4-FFF2-40B4-BE49-F238E27FC236}">
                <a16:creationId xmlns:a16="http://schemas.microsoft.com/office/drawing/2014/main" xmlns="" id="{CE8173EF-31DD-426F-BBA8-4E74A7FA13A7}"/>
              </a:ext>
            </a:extLst>
          </p:cNvPr>
          <p:cNvSpPr txBox="1"/>
          <p:nvPr/>
        </p:nvSpPr>
        <p:spPr>
          <a:xfrm>
            <a:off x="312821" y="1359568"/>
            <a:ext cx="11514221" cy="4093428"/>
          </a:xfrm>
          <a:prstGeom prst="rect">
            <a:avLst/>
          </a:prstGeom>
          <a:noFill/>
        </p:spPr>
        <p:txBody>
          <a:bodyPr wrap="square" rtlCol="0">
            <a:spAutoFit/>
          </a:bodyPr>
          <a:lstStyle/>
          <a:p>
            <a:pPr marL="457200" indent="-457200">
              <a:buSzPct val="130000"/>
              <a:buBlip>
                <a:blip r:embed="rId2"/>
              </a:buBlip>
            </a:pPr>
            <a:r>
              <a:rPr lang="en-US" sz="2600" dirty="0">
                <a:solidFill>
                  <a:schemeClr val="bg1"/>
                </a:solidFill>
                <a:latin typeface="Goudy Stout" panose="0202090407030B020401" pitchFamily="18" charset="0"/>
              </a:rPr>
              <a:t>Pre – Pitch</a:t>
            </a:r>
          </a:p>
          <a:p>
            <a:pPr marL="914400" lvl="1" indent="-457200">
              <a:buSzPct val="130000"/>
              <a:buBlip>
                <a:blip r:embed="rId3"/>
              </a:buBlip>
            </a:pPr>
            <a:r>
              <a:rPr lang="en-US" sz="2600" b="1" dirty="0">
                <a:solidFill>
                  <a:srgbClr val="FFFF00"/>
                </a:solidFill>
                <a:latin typeface="Arial Black" panose="020B0A04020102020204" pitchFamily="34" charset="0"/>
                <a:cs typeface="Arial" panose="020B0604020202020204" pitchFamily="34" charset="0"/>
              </a:rPr>
              <a:t>Know Responsibilities</a:t>
            </a:r>
          </a:p>
          <a:p>
            <a:pPr marL="914400" lvl="1" indent="-457200">
              <a:buSzPct val="130000"/>
              <a:buBlip>
                <a:blip r:embed="rId3"/>
              </a:buBlip>
            </a:pPr>
            <a:r>
              <a:rPr lang="en-US" sz="2600" b="1" dirty="0">
                <a:solidFill>
                  <a:srgbClr val="FFFF00"/>
                </a:solidFill>
                <a:latin typeface="Arial Black" panose="020B0A04020102020204" pitchFamily="34" charset="0"/>
                <a:cs typeface="Arial" panose="020B0604020202020204" pitchFamily="34" charset="0"/>
              </a:rPr>
              <a:t>Initial Position(s)</a:t>
            </a:r>
          </a:p>
          <a:p>
            <a:pPr marL="457200" indent="-457200">
              <a:buSzPct val="130000"/>
              <a:buBlip>
                <a:blip r:embed="rId2"/>
              </a:buBlip>
            </a:pPr>
            <a:r>
              <a:rPr lang="en-US" sz="2600" dirty="0">
                <a:solidFill>
                  <a:schemeClr val="bg1"/>
                </a:solidFill>
                <a:latin typeface="Goudy Stout" panose="0202090407030B020401" pitchFamily="18" charset="0"/>
              </a:rPr>
              <a:t>Read &amp; React</a:t>
            </a:r>
          </a:p>
          <a:p>
            <a:pPr marL="914400" lvl="1" indent="-457200">
              <a:buSzPct val="130000"/>
              <a:buBlip>
                <a:blip r:embed="rId3"/>
              </a:buBlip>
            </a:pPr>
            <a:r>
              <a:rPr lang="en-US" sz="2600" dirty="0">
                <a:solidFill>
                  <a:srgbClr val="FFFF00"/>
                </a:solidFill>
                <a:latin typeface="Arial Black" panose="020B0A04020102020204" pitchFamily="34" charset="0"/>
                <a:cs typeface="Arial" panose="020B0604020202020204" pitchFamily="34" charset="0"/>
              </a:rPr>
              <a:t>Read Ball</a:t>
            </a:r>
          </a:p>
          <a:p>
            <a:pPr marL="914400" lvl="1" indent="-457200">
              <a:buSzPct val="130000"/>
              <a:buBlip>
                <a:blip r:embed="rId3"/>
              </a:buBlip>
            </a:pPr>
            <a:r>
              <a:rPr lang="en-US" sz="2600" dirty="0">
                <a:solidFill>
                  <a:srgbClr val="FFFF00"/>
                </a:solidFill>
                <a:latin typeface="Arial Black" panose="020B0A04020102020204" pitchFamily="34" charset="0"/>
                <a:cs typeface="Arial" panose="020B0604020202020204" pitchFamily="34" charset="0"/>
              </a:rPr>
              <a:t>React by going to best place to umpire play!</a:t>
            </a:r>
          </a:p>
          <a:p>
            <a:pPr marL="914400" lvl="1" indent="-457200">
              <a:buSzPct val="130000"/>
              <a:buBlip>
                <a:blip r:embed="rId3"/>
              </a:buBlip>
            </a:pPr>
            <a:endParaRPr lang="en-US" sz="2600" dirty="0">
              <a:solidFill>
                <a:schemeClr val="bg1"/>
              </a:solidFill>
              <a:latin typeface="Arial Black" panose="020B0A04020102020204" pitchFamily="34" charset="0"/>
            </a:endParaRPr>
          </a:p>
          <a:p>
            <a:pPr marL="0" lvl="1">
              <a:buSzPct val="130000"/>
            </a:pPr>
            <a:r>
              <a:rPr lang="en-US" sz="2600" dirty="0">
                <a:solidFill>
                  <a:schemeClr val="bg1"/>
                </a:solidFill>
                <a:latin typeface="Goudy Stout" panose="0202090407030B020401" pitchFamily="18" charset="0"/>
              </a:rPr>
              <a:t>TIP FOR WORKING “RIM”:  </a:t>
            </a:r>
          </a:p>
          <a:p>
            <a:r>
              <a:rPr lang="en-US" sz="2600" b="1" dirty="0">
                <a:solidFill>
                  <a:srgbClr val="FFFF00"/>
                </a:solidFill>
                <a:latin typeface="Arial Black" panose="020B0A04020102020204" pitchFamily="34" charset="0"/>
                <a:cs typeface="Arial" panose="020B0604020202020204" pitchFamily="34" charset="0"/>
              </a:rPr>
              <a:t>If coming inside the diamond puts the ball at your back, it is probably not the best choice</a:t>
            </a:r>
            <a:r>
              <a:rPr lang="en-US" sz="2600" dirty="0">
                <a:solidFill>
                  <a:srgbClr val="FFFF00"/>
                </a:solidFill>
                <a:latin typeface="Arial Black" panose="020B0A04020102020204" pitchFamily="34" charset="0"/>
              </a:rPr>
              <a:t>.</a:t>
            </a:r>
            <a:endParaRPr lang="en-US" sz="2600" dirty="0">
              <a:solidFill>
                <a:srgbClr val="FFFF00"/>
              </a:solidFill>
              <a:latin typeface="Arial Black" panose="020B0A04020102020204" pitchFamily="34" charset="0"/>
              <a:cs typeface="Arial" panose="020B0604020202020204" pitchFamily="34" charset="0"/>
            </a:endParaRPr>
          </a:p>
        </p:txBody>
      </p:sp>
      <p:pic>
        <p:nvPicPr>
          <p:cNvPr id="2050" name="Picture 2" descr="http://weclipart.com/gimg/C85191612110A76E/0b032c0799fdf792f655f41c7078d56c.jpg">
            <a:extLst>
              <a:ext uri="{FF2B5EF4-FFF2-40B4-BE49-F238E27FC236}">
                <a16:creationId xmlns:a16="http://schemas.microsoft.com/office/drawing/2014/main" xmlns="" id="{F670768C-E266-4551-A35C-3C18D31EAD7A}"/>
              </a:ext>
            </a:extLst>
          </p:cNvPr>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8343900" y="1820863"/>
            <a:ext cx="3365500" cy="191293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xmlns="" id="{582118DA-7394-4EB4-9E38-C63A40269553}"/>
              </a:ext>
            </a:extLst>
          </p:cNvPr>
          <p:cNvPicPr>
            <a:picLocks noChangeAspect="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0612187" y="2108928"/>
            <a:ext cx="294773" cy="225198"/>
          </a:xfrm>
          <a:prstGeom prst="rect">
            <a:avLst/>
          </a:prstGeom>
        </p:spPr>
      </p:pic>
      <p:pic>
        <p:nvPicPr>
          <p:cNvPr id="7" name="Picture 6">
            <a:extLst>
              <a:ext uri="{FF2B5EF4-FFF2-40B4-BE49-F238E27FC236}">
                <a16:creationId xmlns:a16="http://schemas.microsoft.com/office/drawing/2014/main" xmlns="" id="{F9F2637A-C6DC-4F21-90C1-AFD52282813F}"/>
              </a:ext>
            </a:extLst>
          </p:cNvPr>
          <p:cNvPicPr>
            <a:picLocks noChangeAspect="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0099007" y="1930418"/>
            <a:ext cx="294773" cy="225198"/>
          </a:xfrm>
          <a:prstGeom prst="rect">
            <a:avLst/>
          </a:prstGeom>
        </p:spPr>
      </p:pic>
      <p:pic>
        <p:nvPicPr>
          <p:cNvPr id="8" name="Picture 7">
            <a:extLst>
              <a:ext uri="{FF2B5EF4-FFF2-40B4-BE49-F238E27FC236}">
                <a16:creationId xmlns:a16="http://schemas.microsoft.com/office/drawing/2014/main" xmlns="" id="{B84C3884-9056-4132-AECF-C81238401C1D}"/>
              </a:ext>
            </a:extLst>
          </p:cNvPr>
          <p:cNvPicPr>
            <a:picLocks noChangeAspect="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9550401" y="2043017"/>
            <a:ext cx="294773" cy="225198"/>
          </a:xfrm>
          <a:prstGeom prst="rect">
            <a:avLst/>
          </a:prstGeom>
        </p:spPr>
      </p:pic>
      <p:pic>
        <p:nvPicPr>
          <p:cNvPr id="9" name="Picture 8">
            <a:extLst>
              <a:ext uri="{FF2B5EF4-FFF2-40B4-BE49-F238E27FC236}">
                <a16:creationId xmlns:a16="http://schemas.microsoft.com/office/drawing/2014/main" xmlns="" id="{4959E41D-6378-4064-82D3-CB7A0C609047}"/>
              </a:ext>
            </a:extLst>
          </p:cNvPr>
          <p:cNvPicPr>
            <a:picLocks noChangeAspect="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9156701" y="2386263"/>
            <a:ext cx="294773" cy="225198"/>
          </a:xfrm>
          <a:prstGeom prst="rect">
            <a:avLst/>
          </a:prstGeom>
        </p:spPr>
      </p:pic>
      <p:sp>
        <p:nvSpPr>
          <p:cNvPr id="4" name="Footer Placeholder 3">
            <a:extLst>
              <a:ext uri="{FF2B5EF4-FFF2-40B4-BE49-F238E27FC236}">
                <a16:creationId xmlns:a16="http://schemas.microsoft.com/office/drawing/2014/main" xmlns="" id="{011F2AC8-1DCF-46ED-888B-274A9070588B}"/>
              </a:ext>
            </a:extLst>
          </p:cNvPr>
          <p:cNvSpPr>
            <a:spLocks noGrp="1"/>
          </p:cNvSpPr>
          <p:nvPr>
            <p:ph type="ftr" sz="quarter" idx="11"/>
          </p:nvPr>
        </p:nvSpPr>
        <p:spPr/>
        <p:txBody>
          <a:bodyPr/>
          <a:lstStyle/>
          <a:p>
            <a:r>
              <a:rPr lang="en-US" dirty="0">
                <a:solidFill>
                  <a:schemeClr val="tx1"/>
                </a:solidFill>
                <a:latin typeface="Albertus Extra Bold" panose="020E0802040304020204" pitchFamily="34" charset="0"/>
              </a:rPr>
              <a:t>Created by Haywood Dillahunt 5/27/2018</a:t>
            </a:r>
          </a:p>
        </p:txBody>
      </p:sp>
    </p:spTree>
    <p:extLst>
      <p:ext uri="{BB962C8B-B14F-4D97-AF65-F5344CB8AC3E}">
        <p14:creationId xmlns:p14="http://schemas.microsoft.com/office/powerpoint/2010/main" val="3691161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8A60070-FB19-408A-BA22-64DE650591AC}"/>
              </a:ext>
            </a:extLst>
          </p:cNvPr>
          <p:cNvSpPr txBox="1"/>
          <p:nvPr/>
        </p:nvSpPr>
        <p:spPr>
          <a:xfrm>
            <a:off x="1046747" y="266700"/>
            <a:ext cx="10058400" cy="584775"/>
          </a:xfrm>
          <a:prstGeom prst="rect">
            <a:avLst/>
          </a:prstGeom>
          <a:noFill/>
        </p:spPr>
        <p:txBody>
          <a:bodyPr wrap="square" rtlCol="0">
            <a:spAutoFit/>
          </a:bodyPr>
          <a:lstStyle/>
          <a:p>
            <a:pPr algn="ctr"/>
            <a:r>
              <a:rPr lang="en-US" sz="3200" b="1" u="sng" dirty="0">
                <a:latin typeface="Goudy Stout" panose="0202090407030B020401" pitchFamily="18" charset="0"/>
              </a:rPr>
              <a:t>BENEFITS / ADVANTAGES</a:t>
            </a:r>
            <a:endParaRPr lang="en-US" sz="3200" dirty="0"/>
          </a:p>
        </p:txBody>
      </p:sp>
      <p:sp>
        <p:nvSpPr>
          <p:cNvPr id="3" name="TextBox 2">
            <a:extLst>
              <a:ext uri="{FF2B5EF4-FFF2-40B4-BE49-F238E27FC236}">
                <a16:creationId xmlns:a16="http://schemas.microsoft.com/office/drawing/2014/main" xmlns="" id="{91CCC3AE-E8D0-4366-B96D-EFE7C7E9A5C3}"/>
              </a:ext>
            </a:extLst>
          </p:cNvPr>
          <p:cNvSpPr txBox="1"/>
          <p:nvPr/>
        </p:nvSpPr>
        <p:spPr>
          <a:xfrm>
            <a:off x="355600" y="1034716"/>
            <a:ext cx="11603789" cy="4893647"/>
          </a:xfrm>
          <a:prstGeom prst="rect">
            <a:avLst/>
          </a:prstGeom>
          <a:noFill/>
        </p:spPr>
        <p:txBody>
          <a:bodyPr wrap="square" rtlCol="0">
            <a:spAutoFit/>
          </a:bodyPr>
          <a:lstStyle/>
          <a:p>
            <a:r>
              <a:rPr lang="en-US" sz="2600" dirty="0">
                <a:solidFill>
                  <a:schemeClr val="bg1"/>
                </a:solidFill>
                <a:latin typeface="Arial Black" panose="020B0A04020102020204" pitchFamily="34" charset="0"/>
              </a:rPr>
              <a:t>By not automatically coming inside on every ball batted to the outfield an umpire reaps other benefits that are not at first apparent.</a:t>
            </a:r>
          </a:p>
          <a:p>
            <a:pPr marL="914400" indent="-514350">
              <a:buFont typeface="+mj-lt"/>
              <a:buAutoNum type="arabicPeriod"/>
            </a:pPr>
            <a:r>
              <a:rPr lang="en-US" sz="2600" b="1" dirty="0">
                <a:solidFill>
                  <a:srgbClr val="FFFF00"/>
                </a:solidFill>
                <a:latin typeface="Arial Black" panose="020B0A04020102020204" pitchFamily="34" charset="0"/>
              </a:rPr>
              <a:t>Save step throughout the course of the game!</a:t>
            </a:r>
          </a:p>
          <a:p>
            <a:pPr marL="914400" indent="-514350">
              <a:buFont typeface="+mj-lt"/>
              <a:buAutoNum type="arabicPeriod"/>
            </a:pPr>
            <a:r>
              <a:rPr lang="en-US" sz="2600" b="1" dirty="0">
                <a:solidFill>
                  <a:srgbClr val="FFFF00"/>
                </a:solidFill>
                <a:latin typeface="Arial Black" panose="020B0A04020102020204" pitchFamily="34" charset="0"/>
              </a:rPr>
              <a:t>Umpire has more time to assess the play!</a:t>
            </a:r>
          </a:p>
          <a:p>
            <a:pPr marL="1371600" lvl="1" indent="-514350">
              <a:buFont typeface="Wingdings" panose="05000000000000000000" pitchFamily="2" charset="2"/>
              <a:buChar char="ü"/>
            </a:pPr>
            <a:r>
              <a:rPr lang="en-US" sz="2600" b="1" dirty="0">
                <a:solidFill>
                  <a:srgbClr val="FFFF00"/>
                </a:solidFill>
                <a:latin typeface="Arial Black" panose="020B0A04020102020204" pitchFamily="34" charset="0"/>
              </a:rPr>
              <a:t>Catch / No Catch</a:t>
            </a:r>
          </a:p>
          <a:p>
            <a:pPr marL="1371600" lvl="1" indent="-514350">
              <a:buFont typeface="Wingdings" panose="05000000000000000000" pitchFamily="2" charset="2"/>
              <a:buChar char="ü"/>
            </a:pPr>
            <a:r>
              <a:rPr lang="en-US" sz="2600" b="1" dirty="0">
                <a:solidFill>
                  <a:srgbClr val="FFFF00"/>
                </a:solidFill>
                <a:latin typeface="Arial Black" panose="020B0A04020102020204" pitchFamily="34" charset="0"/>
              </a:rPr>
              <a:t>Base Hit / Gapper</a:t>
            </a:r>
          </a:p>
          <a:p>
            <a:pPr marL="1371600" lvl="1" indent="-514350">
              <a:buFont typeface="Wingdings" panose="05000000000000000000" pitchFamily="2" charset="2"/>
              <a:buChar char="ü"/>
            </a:pPr>
            <a:r>
              <a:rPr lang="en-US" sz="2600" b="1" dirty="0">
                <a:solidFill>
                  <a:srgbClr val="FFFF00"/>
                </a:solidFill>
                <a:latin typeface="Arial Black" panose="020B0A04020102020204" pitchFamily="34" charset="0"/>
              </a:rPr>
              <a:t>HR / Off Fence</a:t>
            </a:r>
          </a:p>
          <a:p>
            <a:pPr marL="914400" indent="-514350">
              <a:buFont typeface="+mj-lt"/>
              <a:buAutoNum type="arabicPeriod"/>
            </a:pPr>
            <a:r>
              <a:rPr lang="en-US" sz="2600" b="1" dirty="0">
                <a:solidFill>
                  <a:srgbClr val="FFFF00"/>
                </a:solidFill>
                <a:latin typeface="Arial Black" panose="020B0A04020102020204" pitchFamily="34" charset="0"/>
              </a:rPr>
              <a:t>Assessment allows umpire to determine:</a:t>
            </a:r>
          </a:p>
          <a:p>
            <a:pPr marL="1371600" lvl="1" indent="-514350">
              <a:buFont typeface="Wingdings" panose="05000000000000000000" pitchFamily="2" charset="2"/>
              <a:buChar char="ü"/>
            </a:pPr>
            <a:r>
              <a:rPr lang="en-US" sz="2600" b="1" dirty="0">
                <a:solidFill>
                  <a:srgbClr val="FFFF00"/>
                </a:solidFill>
                <a:latin typeface="Arial Black" panose="020B0A04020102020204" pitchFamily="34" charset="0"/>
              </a:rPr>
              <a:t>What is required?</a:t>
            </a:r>
          </a:p>
          <a:p>
            <a:pPr marL="1371600" lvl="1" indent="-514350">
              <a:buFont typeface="Wingdings" panose="05000000000000000000" pitchFamily="2" charset="2"/>
              <a:buChar char="ü"/>
            </a:pPr>
            <a:r>
              <a:rPr lang="en-US" sz="2600" b="1" dirty="0">
                <a:solidFill>
                  <a:srgbClr val="FFFF00"/>
                </a:solidFill>
                <a:latin typeface="Arial Black" panose="020B0A04020102020204" pitchFamily="34" charset="0"/>
              </a:rPr>
              <a:t>Where Do I need to be?</a:t>
            </a:r>
          </a:p>
          <a:p>
            <a:pPr marL="1371600" lvl="1" indent="-514350">
              <a:buFont typeface="Wingdings" panose="05000000000000000000" pitchFamily="2" charset="2"/>
              <a:buChar char="ü"/>
            </a:pPr>
            <a:r>
              <a:rPr lang="en-US" sz="2600" b="1" dirty="0">
                <a:solidFill>
                  <a:srgbClr val="FFFF00"/>
                </a:solidFill>
                <a:latin typeface="Arial Black" panose="020B0A04020102020204" pitchFamily="34" charset="0"/>
              </a:rPr>
              <a:t>What is my next call? </a:t>
            </a:r>
          </a:p>
        </p:txBody>
      </p:sp>
      <p:sp>
        <p:nvSpPr>
          <p:cNvPr id="4" name="Footer Placeholder 3">
            <a:extLst>
              <a:ext uri="{FF2B5EF4-FFF2-40B4-BE49-F238E27FC236}">
                <a16:creationId xmlns:a16="http://schemas.microsoft.com/office/drawing/2014/main" xmlns="" id="{362A2E6C-8963-4820-9839-77305ADF67BF}"/>
              </a:ext>
            </a:extLst>
          </p:cNvPr>
          <p:cNvSpPr>
            <a:spLocks noGrp="1"/>
          </p:cNvSpPr>
          <p:nvPr>
            <p:ph type="ftr" sz="quarter" idx="11"/>
          </p:nvPr>
        </p:nvSpPr>
        <p:spPr/>
        <p:txBody>
          <a:bodyPr/>
          <a:lstStyle/>
          <a:p>
            <a:r>
              <a:rPr lang="en-US" b="1" dirty="0">
                <a:solidFill>
                  <a:schemeClr val="tx1"/>
                </a:solidFill>
                <a:latin typeface="Albertus Extra Bold" panose="020E0802040304020204" pitchFamily="34" charset="0"/>
              </a:rPr>
              <a:t>Created by Haywood Dillahunt 5/27/2018</a:t>
            </a:r>
          </a:p>
        </p:txBody>
      </p:sp>
    </p:spTree>
    <p:extLst>
      <p:ext uri="{BB962C8B-B14F-4D97-AF65-F5344CB8AC3E}">
        <p14:creationId xmlns:p14="http://schemas.microsoft.com/office/powerpoint/2010/main" val="684600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9598935-7CA2-4431-87B3-DE262F47939E}"/>
              </a:ext>
            </a:extLst>
          </p:cNvPr>
          <p:cNvSpPr/>
          <p:nvPr/>
        </p:nvSpPr>
        <p:spPr>
          <a:xfrm>
            <a:off x="1286830" y="212376"/>
            <a:ext cx="9618339" cy="584775"/>
          </a:xfrm>
          <a:prstGeom prst="rect">
            <a:avLst/>
          </a:prstGeom>
        </p:spPr>
        <p:txBody>
          <a:bodyPr wrap="none">
            <a:spAutoFit/>
          </a:bodyPr>
          <a:lstStyle/>
          <a:p>
            <a:r>
              <a:rPr lang="en-US" sz="3200" b="1" u="sng" dirty="0">
                <a:latin typeface="Goudy Stout" panose="0202090407030B020401" pitchFamily="18" charset="0"/>
              </a:rPr>
              <a:t>BENEFITS / ADVANTAGES</a:t>
            </a:r>
            <a:endParaRPr lang="en-US" sz="3200" dirty="0"/>
          </a:p>
        </p:txBody>
      </p:sp>
      <p:sp>
        <p:nvSpPr>
          <p:cNvPr id="4" name="TextBox 3">
            <a:extLst>
              <a:ext uri="{FF2B5EF4-FFF2-40B4-BE49-F238E27FC236}">
                <a16:creationId xmlns:a16="http://schemas.microsoft.com/office/drawing/2014/main" xmlns="" id="{CF4B777F-EF58-40F3-B68A-E8192539662A}"/>
              </a:ext>
            </a:extLst>
          </p:cNvPr>
          <p:cNvSpPr txBox="1"/>
          <p:nvPr/>
        </p:nvSpPr>
        <p:spPr>
          <a:xfrm>
            <a:off x="589547" y="1082842"/>
            <a:ext cx="11417970" cy="4831451"/>
          </a:xfrm>
          <a:prstGeom prst="rect">
            <a:avLst/>
          </a:prstGeom>
          <a:noFill/>
        </p:spPr>
        <p:txBody>
          <a:bodyPr wrap="square" rtlCol="0">
            <a:spAutoFit/>
          </a:bodyPr>
          <a:lstStyle/>
          <a:p>
            <a:pPr marL="457200" indent="-457200">
              <a:lnSpc>
                <a:spcPct val="150000"/>
              </a:lnSpc>
              <a:buFont typeface="+mj-lt"/>
              <a:buAutoNum type="arabicPeriod" startAt="4"/>
            </a:pPr>
            <a:r>
              <a:rPr lang="en-US" sz="2600" dirty="0">
                <a:solidFill>
                  <a:srgbClr val="FFFF00"/>
                </a:solidFill>
                <a:latin typeface="Arial Black" panose="020B0A04020102020204" pitchFamily="34" charset="0"/>
              </a:rPr>
              <a:t>Allows Umpire to get in </a:t>
            </a:r>
            <a:r>
              <a:rPr lang="en-US" sz="2600" dirty="0" err="1">
                <a:solidFill>
                  <a:srgbClr val="FFFF00"/>
                </a:solidFill>
                <a:latin typeface="Arial Black" panose="020B0A04020102020204" pitchFamily="34" charset="0"/>
              </a:rPr>
              <a:t>postion</a:t>
            </a:r>
            <a:r>
              <a:rPr lang="en-US" sz="2600" dirty="0">
                <a:solidFill>
                  <a:srgbClr val="FFFF00"/>
                </a:solidFill>
                <a:latin typeface="Arial Black" panose="020B0A04020102020204" pitchFamily="34" charset="0"/>
              </a:rPr>
              <a:t>!</a:t>
            </a:r>
          </a:p>
          <a:p>
            <a:pPr marL="914400" lvl="1" indent="-457200">
              <a:lnSpc>
                <a:spcPct val="150000"/>
              </a:lnSpc>
              <a:buFont typeface="Wingdings" panose="05000000000000000000" pitchFamily="2" charset="2"/>
              <a:buChar char="ü"/>
            </a:pPr>
            <a:r>
              <a:rPr lang="en-US" sz="2600" dirty="0">
                <a:solidFill>
                  <a:srgbClr val="FFFF00"/>
                </a:solidFill>
                <a:latin typeface="Arial Black" panose="020B0A04020102020204" pitchFamily="34" charset="0"/>
              </a:rPr>
              <a:t>Be Set &amp; Alert!</a:t>
            </a:r>
          </a:p>
          <a:p>
            <a:pPr marL="914400" lvl="1" indent="-457200">
              <a:lnSpc>
                <a:spcPct val="150000"/>
              </a:lnSpc>
              <a:buFont typeface="Wingdings" panose="05000000000000000000" pitchFamily="2" charset="2"/>
              <a:buChar char="ü"/>
            </a:pPr>
            <a:r>
              <a:rPr lang="en-US" sz="2600" dirty="0">
                <a:solidFill>
                  <a:srgbClr val="FFFF00"/>
                </a:solidFill>
                <a:latin typeface="Arial Black" panose="020B0A04020102020204" pitchFamily="34" charset="0"/>
              </a:rPr>
              <a:t>Accurate Judgement!</a:t>
            </a:r>
          </a:p>
          <a:p>
            <a:pPr marL="914400" lvl="1" indent="-457200">
              <a:lnSpc>
                <a:spcPct val="150000"/>
              </a:lnSpc>
              <a:buFont typeface="Wingdings" panose="05000000000000000000" pitchFamily="2" charset="2"/>
              <a:buChar char="ü"/>
            </a:pPr>
            <a:r>
              <a:rPr lang="en-US" sz="2600" dirty="0">
                <a:solidFill>
                  <a:srgbClr val="FFFF00"/>
                </a:solidFill>
                <a:latin typeface="Arial Black" panose="020B0A04020102020204" pitchFamily="34" charset="0"/>
              </a:rPr>
              <a:t>Better view of:</a:t>
            </a:r>
          </a:p>
          <a:p>
            <a:pPr marL="1371600" lvl="2" indent="-457200">
              <a:lnSpc>
                <a:spcPct val="150000"/>
              </a:lnSpc>
              <a:buFont typeface="Arial" panose="020B0604020202020204" pitchFamily="34" charset="0"/>
              <a:buChar char="•"/>
            </a:pPr>
            <a:r>
              <a:rPr lang="en-US" sz="2600" dirty="0">
                <a:solidFill>
                  <a:srgbClr val="FFFF00"/>
                </a:solidFill>
                <a:latin typeface="Arial Black" panose="020B0A04020102020204" pitchFamily="34" charset="0"/>
              </a:rPr>
              <a:t>Tag-ups</a:t>
            </a:r>
          </a:p>
          <a:p>
            <a:pPr marL="1371600" lvl="2" indent="-457200">
              <a:lnSpc>
                <a:spcPct val="150000"/>
              </a:lnSpc>
              <a:buFont typeface="Arial" panose="020B0604020202020204" pitchFamily="34" charset="0"/>
              <a:buChar char="•"/>
            </a:pPr>
            <a:r>
              <a:rPr lang="en-US" sz="2600" dirty="0">
                <a:solidFill>
                  <a:srgbClr val="FFFF00"/>
                </a:solidFill>
                <a:latin typeface="Arial Black" panose="020B0A04020102020204" pitchFamily="34" charset="0"/>
              </a:rPr>
              <a:t>Touching Bases</a:t>
            </a:r>
          </a:p>
          <a:p>
            <a:pPr marL="1371600" lvl="2" indent="-457200">
              <a:lnSpc>
                <a:spcPct val="150000"/>
              </a:lnSpc>
              <a:buFont typeface="Arial" panose="020B0604020202020204" pitchFamily="34" charset="0"/>
              <a:buChar char="•"/>
            </a:pPr>
            <a:r>
              <a:rPr lang="en-US" sz="2600" dirty="0">
                <a:solidFill>
                  <a:srgbClr val="FFFF00"/>
                </a:solidFill>
                <a:latin typeface="Arial Black" panose="020B0A04020102020204" pitchFamily="34" charset="0"/>
              </a:rPr>
              <a:t>Obstruction </a:t>
            </a:r>
          </a:p>
          <a:p>
            <a:pPr marL="1371600" lvl="2" indent="-457200">
              <a:lnSpc>
                <a:spcPct val="150000"/>
              </a:lnSpc>
              <a:buFont typeface="Arial" panose="020B0604020202020204" pitchFamily="34" charset="0"/>
              <a:buChar char="•"/>
            </a:pPr>
            <a:r>
              <a:rPr lang="en-US" sz="2600" dirty="0">
                <a:solidFill>
                  <a:srgbClr val="FFFF00"/>
                </a:solidFill>
                <a:latin typeface="Arial Black" panose="020B0A04020102020204" pitchFamily="34" charset="0"/>
              </a:rPr>
              <a:t>Partner </a:t>
            </a:r>
          </a:p>
        </p:txBody>
      </p:sp>
      <p:sp>
        <p:nvSpPr>
          <p:cNvPr id="3" name="Footer Placeholder 2">
            <a:extLst>
              <a:ext uri="{FF2B5EF4-FFF2-40B4-BE49-F238E27FC236}">
                <a16:creationId xmlns:a16="http://schemas.microsoft.com/office/drawing/2014/main" xmlns="" id="{42E3714C-34D4-4CFD-BD9D-FB982E64151F}"/>
              </a:ext>
            </a:extLst>
          </p:cNvPr>
          <p:cNvSpPr>
            <a:spLocks noGrp="1"/>
          </p:cNvSpPr>
          <p:nvPr>
            <p:ph type="ftr" sz="quarter" idx="11"/>
          </p:nvPr>
        </p:nvSpPr>
        <p:spPr/>
        <p:txBody>
          <a:bodyPr/>
          <a:lstStyle/>
          <a:p>
            <a:r>
              <a:rPr lang="en-US" dirty="0">
                <a:solidFill>
                  <a:schemeClr val="tx1"/>
                </a:solidFill>
                <a:latin typeface="Albertus Extra Bold" panose="020E0802040304020204" pitchFamily="34" charset="0"/>
              </a:rPr>
              <a:t>Created by Haywood Dillahunt 5/27/2018</a:t>
            </a:r>
          </a:p>
        </p:txBody>
      </p:sp>
    </p:spTree>
    <p:extLst>
      <p:ext uri="{BB962C8B-B14F-4D97-AF65-F5344CB8AC3E}">
        <p14:creationId xmlns:p14="http://schemas.microsoft.com/office/powerpoint/2010/main" val="3712680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5EDD805-2286-411D-B669-2A9249825966}"/>
              </a:ext>
            </a:extLst>
          </p:cNvPr>
          <p:cNvSpPr/>
          <p:nvPr/>
        </p:nvSpPr>
        <p:spPr>
          <a:xfrm>
            <a:off x="2947737" y="92061"/>
            <a:ext cx="6304547" cy="1015663"/>
          </a:xfrm>
          <a:prstGeom prst="rect">
            <a:avLst/>
          </a:prstGeom>
        </p:spPr>
        <p:txBody>
          <a:bodyPr wrap="square">
            <a:spAutoFit/>
          </a:bodyPr>
          <a:lstStyle/>
          <a:p>
            <a:pPr algn="ctr"/>
            <a:r>
              <a:rPr lang="en-US" sz="6000" b="1" u="sng" dirty="0">
                <a:latin typeface="Goudy Stout" panose="0202090407030B020401" pitchFamily="18" charset="0"/>
              </a:rPr>
              <a:t>plays</a:t>
            </a:r>
          </a:p>
        </p:txBody>
      </p:sp>
      <p:sp>
        <p:nvSpPr>
          <p:cNvPr id="3" name="TextBox 2">
            <a:extLst>
              <a:ext uri="{FF2B5EF4-FFF2-40B4-BE49-F238E27FC236}">
                <a16:creationId xmlns:a16="http://schemas.microsoft.com/office/drawing/2014/main" xmlns="" id="{F74B83F9-BCCB-4E92-A0E0-C950295C570A}"/>
              </a:ext>
            </a:extLst>
          </p:cNvPr>
          <p:cNvSpPr txBox="1"/>
          <p:nvPr/>
        </p:nvSpPr>
        <p:spPr>
          <a:xfrm>
            <a:off x="120316" y="1107724"/>
            <a:ext cx="12071684" cy="5293757"/>
          </a:xfrm>
          <a:prstGeom prst="rect">
            <a:avLst/>
          </a:prstGeom>
          <a:noFill/>
        </p:spPr>
        <p:txBody>
          <a:bodyPr wrap="square" rtlCol="0">
            <a:spAutoFit/>
          </a:bodyPr>
          <a:lstStyle/>
          <a:p>
            <a:r>
              <a:rPr lang="en-US" sz="2600" dirty="0">
                <a:solidFill>
                  <a:schemeClr val="bg1"/>
                </a:solidFill>
                <a:latin typeface="Arial Black" panose="020B0A04020102020204" pitchFamily="34" charset="0"/>
              </a:rPr>
              <a:t>Every play is unique and requires an evaluation and choice by the umpire. Some generalities that can usually be applied are:</a:t>
            </a:r>
          </a:p>
          <a:p>
            <a:pPr marL="228600" indent="-228600"/>
            <a:r>
              <a:rPr lang="en-US" sz="2200" b="1" dirty="0">
                <a:solidFill>
                  <a:srgbClr val="FFFF00"/>
                </a:solidFill>
                <a:latin typeface="Antique Olive" panose="020B0603020204030204" pitchFamily="34" charset="0"/>
              </a:rPr>
              <a:t>• With no one on and the ball hit center or left field – </a:t>
            </a:r>
            <a:r>
              <a:rPr lang="en-US" sz="2200" b="1" dirty="0">
                <a:latin typeface="Goudy Stout" panose="0202090407030B020401" pitchFamily="18" charset="0"/>
              </a:rPr>
              <a:t>stay outside</a:t>
            </a:r>
          </a:p>
          <a:p>
            <a:pPr marL="228600" indent="-228600"/>
            <a:r>
              <a:rPr lang="en-US" sz="2200" b="1" dirty="0">
                <a:solidFill>
                  <a:srgbClr val="FFFF00"/>
                </a:solidFill>
                <a:latin typeface="Antique Olive" panose="020B0603020204030204" pitchFamily="34" charset="0"/>
              </a:rPr>
              <a:t>• With no one on and the ball hit right-center or right field and there may be a play on the batter runner – </a:t>
            </a:r>
            <a:r>
              <a:rPr lang="en-US" sz="2200" b="1" dirty="0">
                <a:latin typeface="Goudy Stout" panose="0202090407030B020401" pitchFamily="18" charset="0"/>
              </a:rPr>
              <a:t>stay outside</a:t>
            </a:r>
          </a:p>
          <a:p>
            <a:pPr marL="228600" indent="-228600"/>
            <a:r>
              <a:rPr lang="en-US" sz="2200" b="1" dirty="0">
                <a:solidFill>
                  <a:srgbClr val="FFFF00"/>
                </a:solidFill>
                <a:latin typeface="Antique Olive" panose="020B0603020204030204" pitchFamily="34" charset="0"/>
              </a:rPr>
              <a:t>• With no one on and the ball hit to right-center or right field – </a:t>
            </a:r>
            <a:r>
              <a:rPr lang="en-US" sz="2200" b="1" dirty="0">
                <a:latin typeface="Goudy Stout" panose="0202090407030B020401" pitchFamily="18" charset="0"/>
              </a:rPr>
              <a:t>pivot inside</a:t>
            </a:r>
          </a:p>
          <a:p>
            <a:pPr marL="228600" indent="-228600"/>
            <a:r>
              <a:rPr lang="en-US" sz="2200" b="1" dirty="0">
                <a:solidFill>
                  <a:srgbClr val="FFFF00"/>
                </a:solidFill>
                <a:latin typeface="Antique Olive" panose="020B0603020204030204" pitchFamily="34" charset="0"/>
              </a:rPr>
              <a:t>• From B position and the ball hit to center or left field – </a:t>
            </a:r>
            <a:r>
              <a:rPr lang="en-US" sz="2200" b="1" dirty="0">
                <a:latin typeface="Goudy Stout" panose="0202090407030B020401" pitchFamily="18" charset="0"/>
              </a:rPr>
              <a:t>stay outside</a:t>
            </a:r>
          </a:p>
          <a:p>
            <a:pPr marL="228600" indent="-228600"/>
            <a:r>
              <a:rPr lang="en-US" sz="2200" b="1" dirty="0">
                <a:solidFill>
                  <a:srgbClr val="FFFF00"/>
                </a:solidFill>
                <a:latin typeface="Antique Olive" panose="020B0603020204030204" pitchFamily="34" charset="0"/>
              </a:rPr>
              <a:t>• From B position and the ball hit right field – </a:t>
            </a:r>
            <a:r>
              <a:rPr lang="en-US" sz="2200" b="1" dirty="0">
                <a:latin typeface="Goudy Stout" panose="0202090407030B020401" pitchFamily="18" charset="0"/>
              </a:rPr>
              <a:t>pivot inside</a:t>
            </a:r>
          </a:p>
          <a:p>
            <a:pPr marL="228600" indent="-228600"/>
            <a:r>
              <a:rPr lang="en-US" sz="2200" b="1" dirty="0">
                <a:solidFill>
                  <a:srgbClr val="FFFF00"/>
                </a:solidFill>
                <a:latin typeface="Antique Olive" panose="020B0603020204030204" pitchFamily="34" charset="0"/>
              </a:rPr>
              <a:t>• From C position, since the umpire will always be responsible for the batter-runner at first, the umpire must come inside on nearly all runner configurations and the ball hit to the outfield.  	</a:t>
            </a:r>
            <a:r>
              <a:rPr lang="en-US" sz="2200" b="1" dirty="0">
                <a:latin typeface="Antique Olive" panose="020B0603020204030204" pitchFamily="34" charset="0"/>
              </a:rPr>
              <a:t>E</a:t>
            </a:r>
            <a:r>
              <a:rPr lang="en-US" sz="2200" b="1" dirty="0">
                <a:latin typeface="Antique Olive CompactPS" panose="020B0904030504030204" pitchFamily="34" charset="0"/>
              </a:rPr>
              <a:t>xception:  Ball hit to center field to right field fence!</a:t>
            </a:r>
          </a:p>
        </p:txBody>
      </p:sp>
      <p:sp>
        <p:nvSpPr>
          <p:cNvPr id="4" name="Footer Placeholder 3">
            <a:extLst>
              <a:ext uri="{FF2B5EF4-FFF2-40B4-BE49-F238E27FC236}">
                <a16:creationId xmlns:a16="http://schemas.microsoft.com/office/drawing/2014/main" xmlns="" id="{A9E389A0-8A00-42F1-B263-70A65A700D16}"/>
              </a:ext>
            </a:extLst>
          </p:cNvPr>
          <p:cNvSpPr>
            <a:spLocks noGrp="1"/>
          </p:cNvSpPr>
          <p:nvPr>
            <p:ph type="ftr" sz="quarter" idx="11"/>
          </p:nvPr>
        </p:nvSpPr>
        <p:spPr>
          <a:xfrm>
            <a:off x="684212" y="6400814"/>
            <a:ext cx="7543800" cy="365125"/>
          </a:xfrm>
        </p:spPr>
        <p:txBody>
          <a:bodyPr/>
          <a:lstStyle/>
          <a:p>
            <a:r>
              <a:rPr lang="en-US" b="1" dirty="0">
                <a:solidFill>
                  <a:schemeClr val="tx1"/>
                </a:solidFill>
                <a:latin typeface="Albertus Extra Bold" panose="020E0802040304020204" pitchFamily="34" charset="0"/>
              </a:rPr>
              <a:t>Created by Haywood Dillahunt 5/27/2018</a:t>
            </a:r>
          </a:p>
        </p:txBody>
      </p:sp>
    </p:spTree>
    <p:extLst>
      <p:ext uri="{BB962C8B-B14F-4D97-AF65-F5344CB8AC3E}">
        <p14:creationId xmlns:p14="http://schemas.microsoft.com/office/powerpoint/2010/main" val="3499299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10B22AAB-6D71-49CB-9FC7-D9383F714FB2}"/>
              </a:ext>
            </a:extLst>
          </p:cNvPr>
          <p:cNvPicPr>
            <a:picLocks noChangeAspect="1"/>
          </p:cNvPicPr>
          <p:nvPr/>
        </p:nvPicPr>
        <p:blipFill>
          <a:blip r:embed="rId2"/>
          <a:stretch>
            <a:fillRect/>
          </a:stretch>
        </p:blipFill>
        <p:spPr>
          <a:xfrm>
            <a:off x="0" y="0"/>
            <a:ext cx="7555832" cy="6858000"/>
          </a:xfrm>
          <a:prstGeom prst="rect">
            <a:avLst/>
          </a:prstGeom>
        </p:spPr>
      </p:pic>
      <p:sp>
        <p:nvSpPr>
          <p:cNvPr id="4" name="TextBox 3">
            <a:extLst>
              <a:ext uri="{FF2B5EF4-FFF2-40B4-BE49-F238E27FC236}">
                <a16:creationId xmlns:a16="http://schemas.microsoft.com/office/drawing/2014/main" xmlns="" id="{29B1A6AB-26C3-4C37-8132-39CDA09930ED}"/>
              </a:ext>
            </a:extLst>
          </p:cNvPr>
          <p:cNvSpPr txBox="1"/>
          <p:nvPr/>
        </p:nvSpPr>
        <p:spPr>
          <a:xfrm>
            <a:off x="7555832" y="312821"/>
            <a:ext cx="4487779" cy="830997"/>
          </a:xfrm>
          <a:prstGeom prst="rect">
            <a:avLst/>
          </a:prstGeom>
          <a:noFill/>
        </p:spPr>
        <p:txBody>
          <a:bodyPr wrap="square" rtlCol="0">
            <a:spAutoFit/>
          </a:bodyPr>
          <a:lstStyle/>
          <a:p>
            <a:pPr algn="ctr"/>
            <a:r>
              <a:rPr lang="en-US" sz="3000" b="1" u="sng" dirty="0">
                <a:latin typeface="Goudy Stout" panose="0202090407030B020401" pitchFamily="18" charset="0"/>
              </a:rPr>
              <a:t>situation</a:t>
            </a:r>
          </a:p>
          <a:p>
            <a:endParaRPr lang="en-US" dirty="0"/>
          </a:p>
        </p:txBody>
      </p:sp>
      <p:sp>
        <p:nvSpPr>
          <p:cNvPr id="5" name="TextBox 4">
            <a:extLst>
              <a:ext uri="{FF2B5EF4-FFF2-40B4-BE49-F238E27FC236}">
                <a16:creationId xmlns:a16="http://schemas.microsoft.com/office/drawing/2014/main" xmlns="" id="{C9CB35E6-176C-43A6-B941-CD4041072D5C}"/>
              </a:ext>
            </a:extLst>
          </p:cNvPr>
          <p:cNvSpPr txBox="1"/>
          <p:nvPr/>
        </p:nvSpPr>
        <p:spPr>
          <a:xfrm>
            <a:off x="7676147" y="1143818"/>
            <a:ext cx="4247148" cy="5293757"/>
          </a:xfrm>
          <a:prstGeom prst="rect">
            <a:avLst/>
          </a:prstGeom>
          <a:noFill/>
        </p:spPr>
        <p:txBody>
          <a:bodyPr wrap="square" rtlCol="0">
            <a:spAutoFit/>
          </a:bodyPr>
          <a:lstStyle/>
          <a:p>
            <a:r>
              <a:rPr lang="en-US" sz="2600" dirty="0">
                <a:solidFill>
                  <a:srgbClr val="FFFF00"/>
                </a:solidFill>
                <a:latin typeface="Arial Black" panose="020B0A04020102020204" pitchFamily="34" charset="0"/>
              </a:rPr>
              <a:t>With no one on, the ball hit left field, the umpire chooses to stay outside, and it turns into a triple:</a:t>
            </a:r>
          </a:p>
          <a:p>
            <a:pPr marL="457200" indent="-457200">
              <a:buFont typeface="Wingdings" panose="05000000000000000000" pitchFamily="2" charset="2"/>
              <a:buChar char="Ø"/>
            </a:pPr>
            <a:r>
              <a:rPr lang="en-US" sz="2600" dirty="0">
                <a:solidFill>
                  <a:srgbClr val="FFFF00"/>
                </a:solidFill>
                <a:latin typeface="Arial Black" panose="020B0A04020102020204" pitchFamily="34" charset="0"/>
              </a:rPr>
              <a:t>Cut behind runner to get position for potential call on rounding second base.</a:t>
            </a:r>
          </a:p>
          <a:p>
            <a:pPr marL="457200" indent="-457200">
              <a:buFont typeface="Wingdings" panose="05000000000000000000" pitchFamily="2" charset="2"/>
              <a:buChar char="Ø"/>
            </a:pPr>
            <a:r>
              <a:rPr lang="en-US" sz="2600" dirty="0">
                <a:solidFill>
                  <a:srgbClr val="FFFF00"/>
                </a:solidFill>
                <a:latin typeface="Arial Black" panose="020B0A04020102020204" pitchFamily="34" charset="0"/>
              </a:rPr>
              <a:t>Continues to inside edge of 3</a:t>
            </a:r>
            <a:r>
              <a:rPr lang="en-US" sz="2600" baseline="30000" dirty="0">
                <a:solidFill>
                  <a:srgbClr val="FFFF00"/>
                </a:solidFill>
                <a:latin typeface="Arial Black" panose="020B0A04020102020204" pitchFamily="34" charset="0"/>
              </a:rPr>
              <a:t>rd</a:t>
            </a:r>
            <a:r>
              <a:rPr lang="en-US" sz="2600" dirty="0">
                <a:solidFill>
                  <a:srgbClr val="FFFF00"/>
                </a:solidFill>
                <a:latin typeface="Arial Black" panose="020B0A04020102020204" pitchFamily="34" charset="0"/>
              </a:rPr>
              <a:t> base for </a:t>
            </a:r>
            <a:r>
              <a:rPr lang="en-US" sz="2600" dirty="0" err="1">
                <a:solidFill>
                  <a:srgbClr val="FFFF00"/>
                </a:solidFill>
                <a:latin typeface="Arial Black" panose="020B0A04020102020204" pitchFamily="34" charset="0"/>
              </a:rPr>
              <a:t>potiental</a:t>
            </a:r>
            <a:r>
              <a:rPr lang="en-US" sz="2600" dirty="0">
                <a:solidFill>
                  <a:srgbClr val="FFFF00"/>
                </a:solidFill>
                <a:latin typeface="Arial Black" panose="020B0A04020102020204" pitchFamily="34" charset="0"/>
              </a:rPr>
              <a:t> tag play.</a:t>
            </a:r>
          </a:p>
        </p:txBody>
      </p:sp>
      <p:sp>
        <p:nvSpPr>
          <p:cNvPr id="3" name="Footer Placeholder 2">
            <a:extLst>
              <a:ext uri="{FF2B5EF4-FFF2-40B4-BE49-F238E27FC236}">
                <a16:creationId xmlns:a16="http://schemas.microsoft.com/office/drawing/2014/main" xmlns="" id="{E07914C4-610E-4C10-BDDC-D28040711D99}"/>
              </a:ext>
            </a:extLst>
          </p:cNvPr>
          <p:cNvSpPr>
            <a:spLocks noGrp="1"/>
          </p:cNvSpPr>
          <p:nvPr>
            <p:ph type="ftr" sz="quarter" idx="11"/>
          </p:nvPr>
        </p:nvSpPr>
        <p:spPr/>
        <p:txBody>
          <a:bodyPr/>
          <a:lstStyle/>
          <a:p>
            <a:r>
              <a:rPr lang="en-US" dirty="0">
                <a:solidFill>
                  <a:schemeClr val="tx1"/>
                </a:solidFill>
                <a:latin typeface="Albertus Extra Bold" panose="020E0802040304020204" pitchFamily="34" charset="0"/>
              </a:rPr>
              <a:t>Created by Haywood Dillahunt 5/27/2018</a:t>
            </a:r>
          </a:p>
        </p:txBody>
      </p:sp>
    </p:spTree>
    <p:extLst>
      <p:ext uri="{BB962C8B-B14F-4D97-AF65-F5344CB8AC3E}">
        <p14:creationId xmlns:p14="http://schemas.microsoft.com/office/powerpoint/2010/main" val="63210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D201AB1-1B60-4CA1-B135-64C79D7DE6E1}"/>
              </a:ext>
            </a:extLst>
          </p:cNvPr>
          <p:cNvSpPr txBox="1"/>
          <p:nvPr/>
        </p:nvSpPr>
        <p:spPr>
          <a:xfrm>
            <a:off x="156411" y="1443789"/>
            <a:ext cx="11899231" cy="4585871"/>
          </a:xfrm>
          <a:prstGeom prst="rect">
            <a:avLst/>
          </a:prstGeom>
          <a:noFill/>
        </p:spPr>
        <p:txBody>
          <a:bodyPr wrap="square" rtlCol="0">
            <a:spAutoFit/>
          </a:bodyPr>
          <a:lstStyle/>
          <a:p>
            <a:r>
              <a:rPr lang="en-US" sz="2600" dirty="0">
                <a:latin typeface="Arial Black" panose="020B0A04020102020204" pitchFamily="34" charset="0"/>
              </a:rPr>
              <a:t>Rather than trying to memorize anything, or always doing this, or always doing that, umpires should work towards making good choices of positioning no matter where they are on the diamond, no matter how many runners there are, and no matter where the ball is hit.</a:t>
            </a:r>
          </a:p>
          <a:p>
            <a:pPr algn="ctr"/>
            <a:r>
              <a:rPr lang="en-US" sz="3200" u="sng" dirty="0">
                <a:solidFill>
                  <a:srgbClr val="FFFF00"/>
                </a:solidFill>
                <a:latin typeface="Arial Black" panose="020B0A04020102020204" pitchFamily="34" charset="0"/>
              </a:rPr>
              <a:t>The “RIM”</a:t>
            </a:r>
          </a:p>
          <a:p>
            <a:pPr marL="514350" indent="-514350">
              <a:buFont typeface="+mj-lt"/>
              <a:buAutoNum type="arabicPeriod"/>
            </a:pPr>
            <a:r>
              <a:rPr lang="en-US" sz="2600" dirty="0">
                <a:solidFill>
                  <a:srgbClr val="FFFF00"/>
                </a:solidFill>
                <a:latin typeface="Arial Black" panose="020B0A04020102020204" pitchFamily="34" charset="0"/>
              </a:rPr>
              <a:t>Umpire choose to pivot or stay outside!</a:t>
            </a:r>
          </a:p>
          <a:p>
            <a:pPr marL="514350" indent="-514350">
              <a:buFont typeface="+mj-lt"/>
              <a:buAutoNum type="arabicPeriod"/>
            </a:pPr>
            <a:r>
              <a:rPr lang="en-US" sz="2600" dirty="0">
                <a:solidFill>
                  <a:srgbClr val="FFFF00"/>
                </a:solidFill>
                <a:latin typeface="Arial Black" panose="020B0A04020102020204" pitchFamily="34" charset="0"/>
              </a:rPr>
              <a:t>Judges the ball, runners, </a:t>
            </a:r>
            <a:r>
              <a:rPr lang="en-US" sz="2600">
                <a:solidFill>
                  <a:srgbClr val="FFFF00"/>
                </a:solidFill>
                <a:latin typeface="Arial Black" panose="020B0A04020102020204" pitchFamily="34" charset="0"/>
              </a:rPr>
              <a:t>&amp; type of hit!</a:t>
            </a:r>
            <a:endParaRPr lang="en-US" sz="2600" dirty="0">
              <a:solidFill>
                <a:srgbClr val="FFFF00"/>
              </a:solidFill>
              <a:latin typeface="Arial Black" panose="020B0A04020102020204" pitchFamily="34" charset="0"/>
            </a:endParaRPr>
          </a:p>
          <a:p>
            <a:pPr marL="514350" indent="-514350">
              <a:buFont typeface="+mj-lt"/>
              <a:buAutoNum type="arabicPeriod"/>
            </a:pPr>
            <a:r>
              <a:rPr lang="en-US" sz="2600" dirty="0">
                <a:solidFill>
                  <a:srgbClr val="FFFF00"/>
                </a:solidFill>
                <a:latin typeface="Arial Black" panose="020B0A04020102020204" pitchFamily="34" charset="0"/>
              </a:rPr>
              <a:t>Keeps the ball in front of you!</a:t>
            </a:r>
          </a:p>
          <a:p>
            <a:pPr marL="514350" indent="-514350">
              <a:buFont typeface="+mj-lt"/>
              <a:buAutoNum type="arabicPeriod"/>
            </a:pPr>
            <a:r>
              <a:rPr lang="en-US" sz="2600" dirty="0">
                <a:solidFill>
                  <a:srgbClr val="FFFF00"/>
                </a:solidFill>
                <a:latin typeface="Arial Black" panose="020B0A04020102020204" pitchFamily="34" charset="0"/>
              </a:rPr>
              <a:t>Umpire achieves best position for Play!</a:t>
            </a:r>
          </a:p>
          <a:p>
            <a:pPr marL="514350" indent="-514350">
              <a:buFont typeface="+mj-lt"/>
              <a:buAutoNum type="arabicPeriod"/>
            </a:pPr>
            <a:r>
              <a:rPr lang="en-US" sz="2600" dirty="0">
                <a:solidFill>
                  <a:srgbClr val="FFFF00"/>
                </a:solidFill>
                <a:latin typeface="Arial Black" panose="020B0A04020102020204" pitchFamily="34" charset="0"/>
              </a:rPr>
              <a:t>Umpire looks for best Angle to make the call!</a:t>
            </a:r>
          </a:p>
        </p:txBody>
      </p:sp>
      <p:sp>
        <p:nvSpPr>
          <p:cNvPr id="3" name="TextBox 2">
            <a:extLst>
              <a:ext uri="{FF2B5EF4-FFF2-40B4-BE49-F238E27FC236}">
                <a16:creationId xmlns:a16="http://schemas.microsoft.com/office/drawing/2014/main" xmlns="" id="{1287A372-9C95-4C82-8777-D0EC003016E6}"/>
              </a:ext>
            </a:extLst>
          </p:cNvPr>
          <p:cNvSpPr txBox="1"/>
          <p:nvPr/>
        </p:nvSpPr>
        <p:spPr>
          <a:xfrm>
            <a:off x="12031" y="144379"/>
            <a:ext cx="12043611" cy="830997"/>
          </a:xfrm>
          <a:prstGeom prst="rect">
            <a:avLst/>
          </a:prstGeom>
          <a:noFill/>
        </p:spPr>
        <p:txBody>
          <a:bodyPr wrap="square" rtlCol="0">
            <a:spAutoFit/>
          </a:bodyPr>
          <a:lstStyle/>
          <a:p>
            <a:pPr algn="ctr"/>
            <a:r>
              <a:rPr lang="en-US" sz="3000" b="1" u="sng" dirty="0">
                <a:latin typeface="Goudy Stout" panose="0202090407030B020401" pitchFamily="18" charset="0"/>
              </a:rPr>
              <a:t>summary</a:t>
            </a:r>
          </a:p>
          <a:p>
            <a:endParaRPr lang="en-US" dirty="0"/>
          </a:p>
        </p:txBody>
      </p:sp>
      <p:sp>
        <p:nvSpPr>
          <p:cNvPr id="4" name="Footer Placeholder 3">
            <a:extLst>
              <a:ext uri="{FF2B5EF4-FFF2-40B4-BE49-F238E27FC236}">
                <a16:creationId xmlns:a16="http://schemas.microsoft.com/office/drawing/2014/main" xmlns="" id="{3F82C51E-2F36-43FA-A9DA-6B1519D07ECD}"/>
              </a:ext>
            </a:extLst>
          </p:cNvPr>
          <p:cNvSpPr>
            <a:spLocks noGrp="1"/>
          </p:cNvSpPr>
          <p:nvPr>
            <p:ph type="ftr" sz="quarter" idx="11"/>
          </p:nvPr>
        </p:nvSpPr>
        <p:spPr/>
        <p:txBody>
          <a:bodyPr/>
          <a:lstStyle/>
          <a:p>
            <a:r>
              <a:rPr lang="en-US" dirty="0">
                <a:solidFill>
                  <a:schemeClr val="tx1"/>
                </a:solidFill>
                <a:latin typeface="Albertus Extra Bold" panose="020E0802040304020204" pitchFamily="34" charset="0"/>
              </a:rPr>
              <a:t>Created by Haywood Dillahunt 5/27/2018</a:t>
            </a:r>
          </a:p>
        </p:txBody>
      </p:sp>
    </p:spTree>
    <p:extLst>
      <p:ext uri="{BB962C8B-B14F-4D97-AF65-F5344CB8AC3E}">
        <p14:creationId xmlns:p14="http://schemas.microsoft.com/office/powerpoint/2010/main" val="337630623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118</TotalTime>
  <Words>560</Words>
  <Application>Microsoft Office PowerPoint</Application>
  <PresentationFormat>Widescreen</PresentationFormat>
  <Paragraphs>68</Paragraphs>
  <Slides>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Albertus Extra Bold</vt:lpstr>
      <vt:lpstr>Antique Olive</vt:lpstr>
      <vt:lpstr>Antique Olive CompactPS</vt:lpstr>
      <vt:lpstr>Arial</vt:lpstr>
      <vt:lpstr>Arial Black</vt:lpstr>
      <vt:lpstr>Calibri</vt:lpstr>
      <vt:lpstr>Century Gothic</vt:lpstr>
      <vt:lpstr>Goudy Stout</vt:lpstr>
      <vt:lpstr>Wingdings</vt:lpstr>
      <vt:lpstr>Wingdings 3</vt:lpstr>
      <vt:lpstr>Slice</vt:lpstr>
      <vt:lpstr>THE “RIM”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“RIM”</dc:title>
  <dc:creator>Haywood</dc:creator>
  <cp:lastModifiedBy>VaBeer</cp:lastModifiedBy>
  <cp:revision>15</cp:revision>
  <dcterms:created xsi:type="dcterms:W3CDTF">2018-05-09T01:18:50Z</dcterms:created>
  <dcterms:modified xsi:type="dcterms:W3CDTF">2022-03-06T15:38:30Z</dcterms:modified>
  <cp:contentStatus/>
</cp:coreProperties>
</file>